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Lesson 6: RNN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Time series predictions made easy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Toy Example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321424" cy="437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Keras Implementation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Beijing AQI Prediction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33775" y="1992750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RNN?</a:t>
            </a:r>
          </a:p>
          <a:p>
            <a:pPr lvl="0" rtl="0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/>
              <a:t>Pollution levels in Beijing are measured in AQI(Air Quality Index). There are city wide measurements every 1 hour.</a:t>
            </a:r>
          </a:p>
          <a:p>
            <a:pPr lvl="0" rtl="0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/>
              <a:t>This is a Time series problem that is well suited for RNNs. We will use Keras to build an RNN to predict AQI levels in the future based on measurements from the past</a:t>
            </a:r>
          </a:p>
        </p:txBody>
      </p:sp>
      <p:sp>
        <p:nvSpPr>
          <p:cNvPr id="173" name="Shape 173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Assumptions</a:t>
            </a:r>
          </a:p>
          <a:p>
            <a:pPr lvl="0" rtl="0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/>
              <a:t>We are assuming that weather plays a large role in determining AQI</a:t>
            </a:r>
          </a:p>
          <a:p>
            <a:pPr lvl="0" rtl="0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/>
              <a:t>Along with weather we are assuming that day of time matters a lot because of traffic patterns in beijing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 jupyter Hub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Stateful Vs Non-stateful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/>
              <a:t>Stateful</a:t>
            </a:r>
          </a:p>
          <a:p>
            <a:pPr lvl="0" rtl="0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/>
              <a:t>When you set an RNN to be stateful you are telling the RNN that it should take into account the values of a set time frame in the past before it makes a prediction </a:t>
            </a:r>
          </a:p>
          <a:p>
            <a:pPr lvl="0" rtl="0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/>
              <a:t>Use Stateful is an input is a single time step. Then chose your batch appropriately</a:t>
            </a:r>
          </a:p>
        </p:txBody>
      </p:sp>
      <p:sp>
        <p:nvSpPr>
          <p:cNvPr id="185" name="Shape 185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/>
              <a:t>Non-stateful</a:t>
            </a:r>
          </a:p>
          <a:p>
            <a:pPr lvl="0" rtl="0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"/>
              <a:t>After a Batch of inputs the hidden states are reinitialized to 0</a:t>
            </a:r>
          </a:p>
          <a:p>
            <a:pPr lvl="0" rtl="0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/>
              <a:t>Use Stateless if your input is a time series already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Single Layer vs Multiple Layer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/>
              <a:t>Single Layer</a:t>
            </a:r>
          </a:p>
          <a:p>
            <a:pPr lvl="0" rtl="0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/>
              <a:t>A single layer with nonlinear activations can approximate very dynamic systems. However it is limited because of the single layer</a:t>
            </a:r>
          </a:p>
        </p:txBody>
      </p:sp>
      <p:sp>
        <p:nvSpPr>
          <p:cNvPr id="192" name="Shape 192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Multiple Layers</a:t>
            </a:r>
          </a:p>
          <a:p>
            <a:pPr lvl="0" rtl="0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/>
              <a:t>With multiple layers you get into deep learning territory The non-linear activations stacked on each other greatly expand the capacity of the neural network to learn extremely complex dynamics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Normalization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Stateful</a:t>
            </a:r>
          </a:p>
          <a:p>
            <a:pPr lvl="0" rtl="0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rPr lang="en"/>
              <a:t>Batch normalization is returning the data to a mean 0 state like we usually do to the data before we start training the networks.</a:t>
            </a:r>
          </a:p>
          <a:p>
            <a:pPr lvl="0" rtl="0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/>
              <a:t>But this is applied at the level you use it on.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Non-stateful</a:t>
            </a:r>
          </a:p>
          <a:p>
            <a:pPr lvl="0" rtl="0">
              <a:lnSpc>
                <a:spcPct val="100000"/>
              </a:lnSpc>
              <a:spcBef>
                <a:spcPts val="1599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/>
              <a:t>When you use drop out you are taking a random percentage of the neurons in a layer and deactivating them. This causes the network to become more generalized and less prone to overfitting.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Thanks!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Contact Information: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cdossman91@gmail.com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</a:p>
        </p:txBody>
      </p:sp>
      <p:pic>
        <p:nvPicPr>
          <p:cNvPr descr="Black and white upward shot of Golden Gate Bridge" id="211" name="Shape 211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5" y="0"/>
            <a:ext cx="5869324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60950" y="297325"/>
            <a:ext cx="8222100" cy="2704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</a:t>
            </a:r>
          </a:p>
          <a:p>
            <a:pPr indent="-419100" lvl="0" marL="457200">
              <a:spcBef>
                <a:spcPts val="0"/>
              </a:spcBef>
              <a:buSzPct val="100000"/>
              <a:buChar char="●"/>
            </a:pPr>
            <a:r>
              <a:rPr lang="en" sz="3000"/>
              <a:t>RNN Overview</a:t>
            </a:r>
          </a:p>
          <a:p>
            <a:pPr indent="-419100" lvl="0" marL="457200">
              <a:spcBef>
                <a:spcPts val="0"/>
              </a:spcBef>
              <a:buSzPct val="100000"/>
              <a:buChar char="●"/>
            </a:pPr>
            <a:r>
              <a:rPr lang="en" sz="3000"/>
              <a:t>LSTMs</a:t>
            </a:r>
          </a:p>
          <a:p>
            <a:pPr indent="-419100" lvl="0" marL="457200">
              <a:spcBef>
                <a:spcPts val="0"/>
              </a:spcBef>
              <a:buSzPct val="100000"/>
              <a:buChar char="●"/>
            </a:pPr>
            <a:r>
              <a:rPr lang="en" sz="3000"/>
              <a:t>Backpropagation through Time</a:t>
            </a:r>
          </a:p>
          <a:p>
            <a:pPr indent="-419100" lvl="0" marL="457200">
              <a:spcBef>
                <a:spcPts val="0"/>
              </a:spcBef>
              <a:buSzPct val="100000"/>
              <a:buChar char="●"/>
            </a:pPr>
            <a:r>
              <a:rPr lang="en" sz="3000"/>
              <a:t>Building a RNN in keras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an RNN?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4300750" y="898550"/>
            <a:ext cx="2041800" cy="17310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Variable</a:t>
            </a:r>
            <a:r>
              <a:rPr lang="en" sz="2200"/>
              <a:t>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200"/>
              <a:t>length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6448375" y="898550"/>
            <a:ext cx="2041800" cy="17310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Long-term dependency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6448450" y="2768750"/>
            <a:ext cx="2041800" cy="17310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Memory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4300750" y="2768750"/>
            <a:ext cx="2041800" cy="17310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200"/>
              <a:t>Stateful</a:t>
            </a:r>
            <a:r>
              <a:rPr lang="en" sz="2200"/>
              <a:t> representation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174950" y="939275"/>
            <a:ext cx="3361200" cy="3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Memory allows the Neural Network to keep track of long-term dependencies such as </a:t>
            </a:r>
            <a:r>
              <a:rPr lang="en"/>
              <a:t>quotes</a:t>
            </a:r>
            <a:r>
              <a:rPr lang="en"/>
              <a:t> used in writing.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Memory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Long-Term Dependency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Stateful Representation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Variable length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visual Representation: Basic NN</a:t>
            </a:r>
          </a:p>
        </p:txBody>
      </p:sp>
      <p:sp>
        <p:nvSpPr>
          <p:cNvPr id="89" name="Shape 89"/>
          <p:cNvSpPr/>
          <p:nvPr/>
        </p:nvSpPr>
        <p:spPr>
          <a:xfrm>
            <a:off x="1605400" y="938175"/>
            <a:ext cx="779700" cy="6027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1516300" y="2340325"/>
            <a:ext cx="957900" cy="82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1243711" y="3964175"/>
            <a:ext cx="1503075" cy="40062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/>
        </p:nvSpPr>
        <p:spPr>
          <a:xfrm>
            <a:off x="2429025" y="938175"/>
            <a:ext cx="3779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Output: batch_Size * Number of classes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2788200" y="2451175"/>
            <a:ext cx="42378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Hidden: batch_size * Number of activations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2945700" y="3964175"/>
            <a:ext cx="31317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Input: batch_Size * number of inputs</a:t>
            </a:r>
          </a:p>
        </p:txBody>
      </p:sp>
      <p:cxnSp>
        <p:nvCxnSpPr>
          <p:cNvPr id="95" name="Shape 95"/>
          <p:cNvCxnSpPr>
            <a:stCxn id="91" idx="0"/>
            <a:endCxn id="90" idx="4"/>
          </p:cNvCxnSpPr>
          <p:nvPr/>
        </p:nvCxnSpPr>
        <p:spPr>
          <a:xfrm rot="10800000">
            <a:off x="1995249" y="3164675"/>
            <a:ext cx="0" cy="79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" name="Shape 96"/>
          <p:cNvCxnSpPr>
            <a:stCxn id="90" idx="0"/>
            <a:endCxn id="89" idx="3"/>
          </p:cNvCxnSpPr>
          <p:nvPr/>
        </p:nvCxnSpPr>
        <p:spPr>
          <a:xfrm rot="10800000">
            <a:off x="1995250" y="1540825"/>
            <a:ext cx="0" cy="79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7" name="Shape 97"/>
          <p:cNvSpPr txBox="1"/>
          <p:nvPr/>
        </p:nvSpPr>
        <p:spPr>
          <a:xfrm>
            <a:off x="2090325" y="1738325"/>
            <a:ext cx="22929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Matrix Product: Softmax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2233525" y="3306750"/>
            <a:ext cx="22929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Matrix Product: Relu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221025" y="826800"/>
            <a:ext cx="2763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Matrix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of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activations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visual Representation: Unrolled Recurrent Neural Network</a:t>
            </a:r>
          </a:p>
        </p:txBody>
      </p:sp>
      <p:sp>
        <p:nvSpPr>
          <p:cNvPr id="105" name="Shape 105"/>
          <p:cNvSpPr/>
          <p:nvPr/>
        </p:nvSpPr>
        <p:spPr>
          <a:xfrm>
            <a:off x="801525" y="1318525"/>
            <a:ext cx="779400" cy="5154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1525" y="2288562"/>
            <a:ext cx="779400" cy="71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596618" y="3564775"/>
            <a:ext cx="1189200" cy="3832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 - 1</a:t>
            </a:r>
          </a:p>
        </p:txBody>
      </p:sp>
      <p:sp>
        <p:nvSpPr>
          <p:cNvPr id="108" name="Shape 108"/>
          <p:cNvSpPr/>
          <p:nvPr/>
        </p:nvSpPr>
        <p:spPr>
          <a:xfrm>
            <a:off x="2361225" y="1324612"/>
            <a:ext cx="779400" cy="5154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2361225" y="2294650"/>
            <a:ext cx="779400" cy="71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2156318" y="3570862"/>
            <a:ext cx="1189200" cy="3832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 = 0</a:t>
            </a:r>
          </a:p>
        </p:txBody>
      </p:sp>
      <p:sp>
        <p:nvSpPr>
          <p:cNvPr id="111" name="Shape 111"/>
          <p:cNvSpPr/>
          <p:nvPr/>
        </p:nvSpPr>
        <p:spPr>
          <a:xfrm>
            <a:off x="3921000" y="1336762"/>
            <a:ext cx="779400" cy="5154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3921000" y="2306800"/>
            <a:ext cx="779400" cy="713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3716093" y="3583012"/>
            <a:ext cx="1189200" cy="3832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 + 1</a:t>
            </a:r>
          </a:p>
        </p:txBody>
      </p:sp>
      <p:cxnSp>
        <p:nvCxnSpPr>
          <p:cNvPr id="114" name="Shape 114"/>
          <p:cNvCxnSpPr>
            <a:stCxn id="106" idx="6"/>
            <a:endCxn id="109" idx="2"/>
          </p:cNvCxnSpPr>
          <p:nvPr/>
        </p:nvCxnSpPr>
        <p:spPr>
          <a:xfrm>
            <a:off x="1580925" y="2645412"/>
            <a:ext cx="780300" cy="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5" name="Shape 115"/>
          <p:cNvCxnSpPr>
            <a:stCxn id="107" idx="0"/>
            <a:endCxn id="106" idx="4"/>
          </p:cNvCxnSpPr>
          <p:nvPr/>
        </p:nvCxnSpPr>
        <p:spPr>
          <a:xfrm rot="10800000">
            <a:off x="1191218" y="3002275"/>
            <a:ext cx="0" cy="56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6" name="Shape 116"/>
          <p:cNvCxnSpPr>
            <a:endCxn id="105" idx="3"/>
          </p:cNvCxnSpPr>
          <p:nvPr/>
        </p:nvCxnSpPr>
        <p:spPr>
          <a:xfrm rot="10800000">
            <a:off x="1191225" y="1833925"/>
            <a:ext cx="0" cy="45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7" name="Shape 117"/>
          <p:cNvCxnSpPr>
            <a:stCxn id="110" idx="0"/>
            <a:endCxn id="109" idx="4"/>
          </p:cNvCxnSpPr>
          <p:nvPr/>
        </p:nvCxnSpPr>
        <p:spPr>
          <a:xfrm rot="10800000">
            <a:off x="2750918" y="3008362"/>
            <a:ext cx="0" cy="56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8" name="Shape 118"/>
          <p:cNvCxnSpPr>
            <a:stCxn id="109" idx="0"/>
            <a:endCxn id="108" idx="3"/>
          </p:cNvCxnSpPr>
          <p:nvPr/>
        </p:nvCxnSpPr>
        <p:spPr>
          <a:xfrm rot="10800000">
            <a:off x="2750925" y="1840150"/>
            <a:ext cx="0" cy="45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9" name="Shape 119"/>
          <p:cNvCxnSpPr>
            <a:stCxn id="113" idx="0"/>
            <a:endCxn id="112" idx="4"/>
          </p:cNvCxnSpPr>
          <p:nvPr/>
        </p:nvCxnSpPr>
        <p:spPr>
          <a:xfrm rot="10800000">
            <a:off x="4310693" y="3020512"/>
            <a:ext cx="0" cy="56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0" name="Shape 120"/>
          <p:cNvCxnSpPr>
            <a:stCxn id="112" idx="0"/>
            <a:endCxn id="111" idx="3"/>
          </p:cNvCxnSpPr>
          <p:nvPr/>
        </p:nvCxnSpPr>
        <p:spPr>
          <a:xfrm rot="10800000">
            <a:off x="4310700" y="1852300"/>
            <a:ext cx="0" cy="45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" name="Shape 121"/>
          <p:cNvSpPr txBox="1"/>
          <p:nvPr/>
        </p:nvSpPr>
        <p:spPr>
          <a:xfrm>
            <a:off x="543300" y="4364800"/>
            <a:ext cx="44016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Each grouping represents a time in the </a:t>
            </a:r>
            <a:r>
              <a:rPr lang="en"/>
              <a:t>sequence</a:t>
            </a:r>
          </a:p>
        </p:txBody>
      </p:sp>
      <p:cxnSp>
        <p:nvCxnSpPr>
          <p:cNvPr id="122" name="Shape 122"/>
          <p:cNvCxnSpPr>
            <a:stCxn id="109" idx="6"/>
            <a:endCxn id="112" idx="2"/>
          </p:cNvCxnSpPr>
          <p:nvPr/>
        </p:nvCxnSpPr>
        <p:spPr>
          <a:xfrm>
            <a:off x="3140625" y="2651500"/>
            <a:ext cx="780300" cy="1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3" name="Shape 123"/>
          <p:cNvSpPr/>
          <p:nvPr/>
        </p:nvSpPr>
        <p:spPr>
          <a:xfrm>
            <a:off x="473025" y="1170250"/>
            <a:ext cx="1436400" cy="297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2025887" y="1176400"/>
            <a:ext cx="1436400" cy="297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3578775" y="1176400"/>
            <a:ext cx="1436400" cy="297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5700025" y="1270775"/>
            <a:ext cx="2753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Information carries over through time via the hidden states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5843025" y="2196700"/>
            <a:ext cx="2753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length of time which the hidden state carries over can be set by a person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visual Representation: RNN diagram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6198275" y="899475"/>
            <a:ext cx="26268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 is the input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 is the weight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 is the activation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 is the output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1: X gets transformed by 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2: X is then fed to 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3: B sent to the next layer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4: B is also transformed by a W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5: The transformed output from the last time step is fed </a:t>
            </a:r>
            <a:r>
              <a:rPr lang="en"/>
              <a:t>into</a:t>
            </a:r>
            <a:r>
              <a:rPr lang="en"/>
              <a:t> the next activation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49" y="742300"/>
            <a:ext cx="6100025" cy="43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Backpropagation Through Time (BPTT)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134" y="974050"/>
            <a:ext cx="6072289" cy="350446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432800" y="1399675"/>
            <a:ext cx="2440200" cy="30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Backpropagation</a:t>
            </a:r>
            <a:r>
              <a:rPr lang="en"/>
              <a:t> through time is an algorithm used to train Recurrent Neural Networks. </a:t>
            </a:r>
            <a:r>
              <a:rPr lang="en"/>
              <a:t>RNNs</a:t>
            </a:r>
            <a:r>
              <a:rPr lang="en"/>
              <a:t> are stateful and so you need to update the weights and activations for the entire time period desired.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Vanishing and exploding Gradients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746900"/>
            <a:ext cx="5257800" cy="40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5547775" y="871450"/>
            <a:ext cx="33771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RNNs take in parameters from many time steps. </a:t>
            </a:r>
            <a:r>
              <a:rPr lang="en"/>
              <a:t>It's</a:t>
            </a:r>
            <a:r>
              <a:rPr lang="en"/>
              <a:t> difficult to know how much </a:t>
            </a:r>
            <a:r>
              <a:rPr lang="en"/>
              <a:t>importance</a:t>
            </a:r>
            <a:r>
              <a:rPr lang="en"/>
              <a:t> to give to different inputs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Inputs relate to each other via multiplication. </a:t>
            </a:r>
            <a:r>
              <a:rPr lang="en"/>
              <a:t>Derivatives</a:t>
            </a:r>
            <a:r>
              <a:rPr lang="en"/>
              <a:t> are </a:t>
            </a:r>
            <a:r>
              <a:rPr lang="en"/>
              <a:t>vulnerable</a:t>
            </a:r>
            <a:r>
              <a:rPr lang="en"/>
              <a:t> to vanishing and exploding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Check the effects on the sigmoid function on the left. After applying it 4 times it becomes very difficult to decern any slope at all.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This is Vanishing Gradient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Long Short Term Memory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6382400" y="1031350"/>
            <a:ext cx="2595900" cy="3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the LSTM or Long Short Term Memory. This is the </a:t>
            </a:r>
            <a:r>
              <a:rPr lang="en"/>
              <a:t>backbone</a:t>
            </a:r>
            <a:r>
              <a:rPr lang="en"/>
              <a:t> for modern RNN </a:t>
            </a:r>
            <a:r>
              <a:rPr lang="en"/>
              <a:t>implementations</a:t>
            </a:r>
            <a:r>
              <a:rPr lang="en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LSTM is a logical gate that can store, delete, and send information </a:t>
            </a:r>
            <a:r>
              <a:rPr lang="en"/>
              <a:t>from</a:t>
            </a:r>
            <a:r>
              <a:rPr lang="en"/>
              <a:t> previous time steps.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8290"/>
            <a:ext cx="5923825" cy="4398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